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825" r:id="rId3"/>
    <p:sldId id="257" r:id="rId4"/>
    <p:sldId id="276" r:id="rId5"/>
    <p:sldId id="830" r:id="rId6"/>
    <p:sldId id="831" r:id="rId7"/>
    <p:sldId id="833" r:id="rId8"/>
    <p:sldId id="832" r:id="rId9"/>
    <p:sldId id="834" r:id="rId10"/>
    <p:sldId id="835" r:id="rId11"/>
    <p:sldId id="836" r:id="rId12"/>
    <p:sldId id="837" r:id="rId13"/>
    <p:sldId id="827" r:id="rId14"/>
    <p:sldId id="838" r:id="rId15"/>
    <p:sldId id="840" r:id="rId16"/>
    <p:sldId id="846" r:id="rId17"/>
    <p:sldId id="828" r:id="rId18"/>
    <p:sldId id="839" r:id="rId19"/>
    <p:sldId id="829" r:id="rId20"/>
    <p:sldId id="844" r:id="rId21"/>
    <p:sldId id="842" r:id="rId22"/>
    <p:sldId id="843" r:id="rId23"/>
    <p:sldId id="847" r:id="rId24"/>
    <p:sldId id="826" r:id="rId25"/>
    <p:sldId id="275" r:id="rId26"/>
    <p:sldId id="845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A0505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6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439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13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23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88EE-465D-33A2-274A-2F757BF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quectel.com/wiki/#/zh-cn/api/QuecPythonClasslib?id=pi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“移远杯”课程培训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片上外设工作原理及应用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陈驰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模拟输入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8087557" y="2708258"/>
            <a:ext cx="37996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模拟输入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无上下拉电阻，电信号不经过施密特触发器，直接进入模拟输入通道，一般用于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数据采集。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78600449-9059-15FC-7A19-A8C70B1EE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3653" r="4421" b="2735"/>
          <a:stretch/>
        </p:blipFill>
        <p:spPr>
          <a:xfrm>
            <a:off x="719091" y="1430458"/>
            <a:ext cx="7270811" cy="41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输出模式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推挽输出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7902999" y="1393795"/>
            <a:ext cx="379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可输出高低电平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可读取引脚电平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24CFDA7-0A93-5FDC-3464-301B497E8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" t="3849" b="2546"/>
          <a:stretch/>
        </p:blipFill>
        <p:spPr>
          <a:xfrm>
            <a:off x="418300" y="1393795"/>
            <a:ext cx="7321534" cy="4145871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822FC9E-81C2-2BBB-8BF9-D5E76513E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2" r="2433" b="8124"/>
          <a:stretch/>
        </p:blipFill>
        <p:spPr>
          <a:xfrm>
            <a:off x="7959997" y="2288856"/>
            <a:ext cx="4078093" cy="27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输出模式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开漏输出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9F5F3B50-9B0B-9A6B-A959-F0CA2D53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" t="3398" r="2093" b="2931"/>
          <a:stretch/>
        </p:blipFill>
        <p:spPr>
          <a:xfrm>
            <a:off x="402500" y="1459684"/>
            <a:ext cx="7399091" cy="4211273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3542C22-6C05-EF9D-7AF3-0DA73C64D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9"/>
          <a:stretch/>
        </p:blipFill>
        <p:spPr>
          <a:xfrm>
            <a:off x="8062844" y="2562143"/>
            <a:ext cx="3639798" cy="25922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C0FF04-C241-FBDF-F572-4ABDC398DBD3}"/>
              </a:ext>
            </a:extLst>
          </p:cNvPr>
          <p:cNvSpPr txBox="1"/>
          <p:nvPr/>
        </p:nvSpPr>
        <p:spPr>
          <a:xfrm>
            <a:off x="7902999" y="1393795"/>
            <a:ext cx="401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可输出低电平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需外接上拉电阻，才能输出高电平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可读取引脚电平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4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Two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应用场景、</a:t>
            </a:r>
            <a:r>
              <a:rPr lang="en-US" altLang="zh-CN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灯开关控制实验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05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3B8686-1826-A917-C502-E5784C362632}"/>
              </a:ext>
            </a:extLst>
          </p:cNvPr>
          <p:cNvGrpSpPr/>
          <p:nvPr/>
        </p:nvGrpSpPr>
        <p:grpSpPr>
          <a:xfrm>
            <a:off x="450676" y="871390"/>
            <a:ext cx="11068224" cy="4371215"/>
            <a:chOff x="450676" y="871390"/>
            <a:chExt cx="11068224" cy="4371215"/>
          </a:xfrm>
        </p:grpSpPr>
        <p:sp>
          <p:nvSpPr>
            <p:cNvPr id="4" name="išlïḍé">
              <a:extLst>
                <a:ext uri="{FF2B5EF4-FFF2-40B4-BE49-F238E27FC236}">
                  <a16:creationId xmlns:a16="http://schemas.microsoft.com/office/drawing/2014/main" id="{A17A4F82-2A50-8B02-09B0-A54BF427289F}"/>
                </a:ext>
              </a:extLst>
            </p:cNvPr>
            <p:cNvSpPr/>
            <p:nvPr/>
          </p:nvSpPr>
          <p:spPr>
            <a:xfrm>
              <a:off x="660400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íṧļïdé">
              <a:extLst>
                <a:ext uri="{FF2B5EF4-FFF2-40B4-BE49-F238E27FC236}">
                  <a16:creationId xmlns:a16="http://schemas.microsoft.com/office/drawing/2014/main" id="{A14FB847-03E5-5A1C-AE84-EE86F8055B83}"/>
                </a:ext>
              </a:extLst>
            </p:cNvPr>
            <p:cNvSpPr txBox="1"/>
            <p:nvPr/>
          </p:nvSpPr>
          <p:spPr>
            <a:xfrm>
              <a:off x="1590996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îšḷíḋé">
              <a:extLst>
                <a:ext uri="{FF2B5EF4-FFF2-40B4-BE49-F238E27FC236}">
                  <a16:creationId xmlns:a16="http://schemas.microsoft.com/office/drawing/2014/main" id="{CD097B64-ECC1-77CB-078B-1F3C32F9F52D}"/>
                </a:ext>
              </a:extLst>
            </p:cNvPr>
            <p:cNvSpPr/>
            <p:nvPr/>
          </p:nvSpPr>
          <p:spPr>
            <a:xfrm>
              <a:off x="876400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开关控制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î$ḻíḋe">
              <a:extLst>
                <a:ext uri="{FF2B5EF4-FFF2-40B4-BE49-F238E27FC236}">
                  <a16:creationId xmlns:a16="http://schemas.microsoft.com/office/drawing/2014/main" id="{0F87A58F-C458-4B36-E669-1F904CEF8FE2}"/>
                </a:ext>
              </a:extLst>
            </p:cNvPr>
            <p:cNvSpPr/>
            <p:nvPr/>
          </p:nvSpPr>
          <p:spPr>
            <a:xfrm>
              <a:off x="876400" y="4427879"/>
              <a:ext cx="1969192" cy="7974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LED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控制、电机驱动、蜂鸣器驱动等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（推挽、开漏输出）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ṣḻidè">
              <a:extLst>
                <a:ext uri="{FF2B5EF4-FFF2-40B4-BE49-F238E27FC236}">
                  <a16:creationId xmlns:a16="http://schemas.microsoft.com/office/drawing/2014/main" id="{31E97D72-4BB2-F862-E63B-AC200C83CDE8}"/>
                </a:ext>
              </a:extLst>
            </p:cNvPr>
            <p:cNvSpPr/>
            <p:nvPr/>
          </p:nvSpPr>
          <p:spPr>
            <a:xfrm>
              <a:off x="3479503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íṡľíďê">
              <a:extLst>
                <a:ext uri="{FF2B5EF4-FFF2-40B4-BE49-F238E27FC236}">
                  <a16:creationId xmlns:a16="http://schemas.microsoft.com/office/drawing/2014/main" id="{F079D018-39E5-A7FC-046C-EC195033F306}"/>
                </a:ext>
              </a:extLst>
            </p:cNvPr>
            <p:cNvSpPr txBox="1"/>
            <p:nvPr/>
          </p:nvSpPr>
          <p:spPr>
            <a:xfrm>
              <a:off x="4410099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ïsḷídé">
              <a:extLst>
                <a:ext uri="{FF2B5EF4-FFF2-40B4-BE49-F238E27FC236}">
                  <a16:creationId xmlns:a16="http://schemas.microsoft.com/office/drawing/2014/main" id="{611D4CE6-EED1-8898-F90C-E803D049DD40}"/>
                </a:ext>
              </a:extLst>
            </p:cNvPr>
            <p:cNvSpPr/>
            <p:nvPr/>
          </p:nvSpPr>
          <p:spPr>
            <a:xfrm>
              <a:off x="3695503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外部中断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iṥlîde">
              <a:extLst>
                <a:ext uri="{FF2B5EF4-FFF2-40B4-BE49-F238E27FC236}">
                  <a16:creationId xmlns:a16="http://schemas.microsoft.com/office/drawing/2014/main" id="{208FF00E-A837-35D1-5887-7C4744DE789A}"/>
                </a:ext>
              </a:extLst>
            </p:cNvPr>
            <p:cNvSpPr/>
            <p:nvPr/>
          </p:nvSpPr>
          <p:spPr>
            <a:xfrm>
              <a:off x="3695503" y="4427879"/>
              <a:ext cx="1969192" cy="7974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如按键检测、外设中断检测（如网卡）等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（上拉、下拉输入）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íṥ1iḑé">
              <a:extLst>
                <a:ext uri="{FF2B5EF4-FFF2-40B4-BE49-F238E27FC236}">
                  <a16:creationId xmlns:a16="http://schemas.microsoft.com/office/drawing/2014/main" id="{026FBBB3-19BD-F497-FFCD-D4F4EFC91322}"/>
                </a:ext>
              </a:extLst>
            </p:cNvPr>
            <p:cNvSpPr/>
            <p:nvPr/>
          </p:nvSpPr>
          <p:spPr>
            <a:xfrm>
              <a:off x="6298606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accent1">
                <a:alpha val="1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îšļïḓê">
              <a:extLst>
                <a:ext uri="{FF2B5EF4-FFF2-40B4-BE49-F238E27FC236}">
                  <a16:creationId xmlns:a16="http://schemas.microsoft.com/office/drawing/2014/main" id="{48677F9C-D74E-64D7-4434-33F664415DC4}"/>
                </a:ext>
              </a:extLst>
            </p:cNvPr>
            <p:cNvSpPr txBox="1"/>
            <p:nvPr/>
          </p:nvSpPr>
          <p:spPr>
            <a:xfrm>
              <a:off x="7229202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ïśḷiḑê">
              <a:extLst>
                <a:ext uri="{FF2B5EF4-FFF2-40B4-BE49-F238E27FC236}">
                  <a16:creationId xmlns:a16="http://schemas.microsoft.com/office/drawing/2014/main" id="{DC731CAF-BD7B-3B3C-33A1-26E9F73FC632}"/>
                </a:ext>
              </a:extLst>
            </p:cNvPr>
            <p:cNvSpPr/>
            <p:nvPr/>
          </p:nvSpPr>
          <p:spPr>
            <a:xfrm>
              <a:off x="6514606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采样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1îḑe">
              <a:extLst>
                <a:ext uri="{FF2B5EF4-FFF2-40B4-BE49-F238E27FC236}">
                  <a16:creationId xmlns:a16="http://schemas.microsoft.com/office/drawing/2014/main" id="{2EE11AC9-1A03-CEEB-0954-633A8DE80713}"/>
                </a:ext>
              </a:extLst>
            </p:cNvPr>
            <p:cNvSpPr/>
            <p:nvPr/>
          </p:nvSpPr>
          <p:spPr>
            <a:xfrm>
              <a:off x="6514606" y="4427879"/>
              <a:ext cx="1969192" cy="597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的模拟量输入检测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（模拟输入）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îś1ídê">
              <a:extLst>
                <a:ext uri="{FF2B5EF4-FFF2-40B4-BE49-F238E27FC236}">
                  <a16:creationId xmlns:a16="http://schemas.microsoft.com/office/drawing/2014/main" id="{9F1F140C-9EDE-D3EF-881B-FCE3F2AB0317}"/>
                </a:ext>
              </a:extLst>
            </p:cNvPr>
            <p:cNvSpPr/>
            <p:nvPr/>
          </p:nvSpPr>
          <p:spPr>
            <a:xfrm>
              <a:off x="9117708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ṥļïďé">
              <a:extLst>
                <a:ext uri="{FF2B5EF4-FFF2-40B4-BE49-F238E27FC236}">
                  <a16:creationId xmlns:a16="http://schemas.microsoft.com/office/drawing/2014/main" id="{45250C0E-5090-7162-811A-FF345E86D05B}"/>
                </a:ext>
              </a:extLst>
            </p:cNvPr>
            <p:cNvSpPr txBox="1"/>
            <p:nvPr/>
          </p:nvSpPr>
          <p:spPr>
            <a:xfrm>
              <a:off x="10048304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ísḷîďe">
              <a:extLst>
                <a:ext uri="{FF2B5EF4-FFF2-40B4-BE49-F238E27FC236}">
                  <a16:creationId xmlns:a16="http://schemas.microsoft.com/office/drawing/2014/main" id="{A3E5537F-7B07-7708-9C95-31E3AE0A9A59}"/>
                </a:ext>
              </a:extLst>
            </p:cNvPr>
            <p:cNvSpPr/>
            <p:nvPr/>
          </p:nvSpPr>
          <p:spPr>
            <a:xfrm>
              <a:off x="9333708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总线接口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íšľiḑê">
              <a:extLst>
                <a:ext uri="{FF2B5EF4-FFF2-40B4-BE49-F238E27FC236}">
                  <a16:creationId xmlns:a16="http://schemas.microsoft.com/office/drawing/2014/main" id="{62F0714F-49D6-8F64-F456-8B0C7DBF892E}"/>
                </a:ext>
              </a:extLst>
            </p:cNvPr>
            <p:cNvSpPr/>
            <p:nvPr/>
          </p:nvSpPr>
          <p:spPr>
            <a:xfrm>
              <a:off x="9333708" y="4427879"/>
              <a:ext cx="1969192" cy="7974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各类通信总线的物理引脚，如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IIC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SPI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（浮空输入、推挽输出）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ḻíḑê">
              <a:extLst>
                <a:ext uri="{FF2B5EF4-FFF2-40B4-BE49-F238E27FC236}">
                  <a16:creationId xmlns:a16="http://schemas.microsoft.com/office/drawing/2014/main" id="{F3E7CA7D-DCCC-5BDE-6C17-F3E9C67C97A1}"/>
                </a:ext>
              </a:extLst>
            </p:cNvPr>
            <p:cNvSpPr/>
            <p:nvPr/>
          </p:nvSpPr>
          <p:spPr>
            <a:xfrm>
              <a:off x="1357968" y="1615395"/>
              <a:ext cx="5540924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---------------------------------------------------------------------------</a:t>
              </a:r>
            </a:p>
          </p:txBody>
        </p:sp>
        <p:sp>
          <p:nvSpPr>
            <p:cNvPr id="21" name="iṥḻiḍè">
              <a:extLst>
                <a:ext uri="{FF2B5EF4-FFF2-40B4-BE49-F238E27FC236}">
                  <a16:creationId xmlns:a16="http://schemas.microsoft.com/office/drawing/2014/main" id="{CFDD3338-E0CC-4BAF-EA8E-0A6902C61ECF}"/>
                </a:ext>
              </a:extLst>
            </p:cNvPr>
            <p:cNvSpPr/>
            <p:nvPr/>
          </p:nvSpPr>
          <p:spPr>
            <a:xfrm>
              <a:off x="1357966" y="929947"/>
              <a:ext cx="5540924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GPIO</a:t>
              </a:r>
              <a:r>
                <a:rPr kumimoji="1" lang="zh-CN" altLang="en-US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应用场景</a:t>
              </a:r>
              <a:endParaRPr kumimoji="1"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îṡḷïďè" descr="前引号">
              <a:extLst>
                <a:ext uri="{FF2B5EF4-FFF2-40B4-BE49-F238E27FC236}">
                  <a16:creationId xmlns:a16="http://schemas.microsoft.com/office/drawing/2014/main" id="{07629EFE-99FA-D7B0-64BD-A46E133A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83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——LED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灯开关控制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示意图, 日程表&#10;&#10;中度可信度描述已自动生成">
            <a:extLst>
              <a:ext uri="{FF2B5EF4-FFF2-40B4-BE49-F238E27FC236}">
                <a16:creationId xmlns:a16="http://schemas.microsoft.com/office/drawing/2014/main" id="{51428CF8-813D-978C-CAC4-8FF1F5C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5" y="1162333"/>
            <a:ext cx="3980952" cy="453333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8A0BE95-D14A-3785-7481-5A5E31D3E18A}"/>
              </a:ext>
            </a:extLst>
          </p:cNvPr>
          <p:cNvGrpSpPr/>
          <p:nvPr/>
        </p:nvGrpSpPr>
        <p:grpSpPr>
          <a:xfrm>
            <a:off x="696010" y="1417513"/>
            <a:ext cx="5659832" cy="2278062"/>
            <a:chOff x="838622" y="1636275"/>
            <a:chExt cx="10513169" cy="227806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20A9DF-B2CC-1428-E90C-980BBFB365F0}"/>
                </a:ext>
              </a:extLst>
            </p:cNvPr>
            <p:cNvSpPr/>
            <p:nvPr/>
          </p:nvSpPr>
          <p:spPr>
            <a:xfrm>
              <a:off x="838622" y="2046582"/>
              <a:ext cx="10513169" cy="186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Pin52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引脚驱动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当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Pin52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输出高电平时，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NPN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三极管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Q2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导通，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Q2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的集电极为低电平，发光二极管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D6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变亮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当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Pin52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输出低电平时，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NPN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三极管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Q2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截止，无法通过电流，发光二极管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D6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熄灭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D8E778-E354-E30A-E250-0004F762B9B6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驱动原理：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1905B1-614D-25D4-AE89-FA6EFB6D533D}"/>
              </a:ext>
            </a:extLst>
          </p:cNvPr>
          <p:cNvGrpSpPr/>
          <p:nvPr/>
        </p:nvGrpSpPr>
        <p:grpSpPr>
          <a:xfrm>
            <a:off x="696010" y="4076745"/>
            <a:ext cx="6350742" cy="737384"/>
            <a:chOff x="838622" y="1636275"/>
            <a:chExt cx="10513169" cy="73738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72D41E-E65C-661A-29CC-D40ECB55EFAE}"/>
                </a:ext>
              </a:extLst>
            </p:cNvPr>
            <p:cNvSpPr/>
            <p:nvPr/>
          </p:nvSpPr>
          <p:spPr>
            <a:xfrm>
              <a:off x="838622" y="2046582"/>
              <a:ext cx="10513169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  <a:hlinkClick r:id="rId3"/>
                </a:rPr>
                <a:t>https://python.quectel.com/wiki/#/zh-cn/api/QuecPythonClasslib?id=pin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3A6721-AE00-B218-9D40-BD8FE75E7E10}"/>
                </a:ext>
              </a:extLst>
            </p:cNvPr>
            <p:cNvSpPr/>
            <p:nvPr/>
          </p:nvSpPr>
          <p:spPr>
            <a:xfrm>
              <a:off x="838622" y="1636275"/>
              <a:ext cx="5150776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GPIO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操作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API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01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——LED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灯开关控制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0B20FA-572F-B385-9A9C-5FD4C2AA6DD4}"/>
              </a:ext>
            </a:extLst>
          </p:cNvPr>
          <p:cNvSpPr/>
          <p:nvPr/>
        </p:nvSpPr>
        <p:spPr>
          <a:xfrm>
            <a:off x="696010" y="1827820"/>
            <a:ext cx="5659832" cy="368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3256">
              <a:lnSpc>
                <a:spcPct val="120000"/>
              </a:lnSpc>
              <a:buAutoNum type="arabicPeriod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用户接口定义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4EC9B0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LED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pin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)</a:t>
            </a: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功能：创建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返回：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对象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类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pin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：控制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的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gpio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引脚编号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lvl="1" defTabSz="913256">
              <a:lnSpc>
                <a:spcPct val="12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4EC9B0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LED</a:t>
            </a:r>
            <a:r>
              <a:rPr lang="en-US" sz="1400" dirty="0" err="1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()</a:t>
            </a: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功能：打开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D4D4D4"/>
              </a:solidFill>
              <a:highlight>
                <a:srgbClr val="404040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4EC9B0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LED</a:t>
            </a:r>
            <a:r>
              <a:rPr lang="en-US" sz="1400" dirty="0" err="1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off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()</a:t>
            </a: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功能：关闭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404040"/>
              </a:highligh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4EC9B0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LED</a:t>
            </a:r>
            <a:r>
              <a:rPr lang="en-US" sz="1400" dirty="0" err="1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toggle</a:t>
            </a:r>
            <a:r>
              <a:rPr lang="en-US" sz="1400" dirty="0">
                <a:solidFill>
                  <a:srgbClr val="D4D4D4"/>
                </a:solidFill>
                <a:highlight>
                  <a:srgbClr val="404040"/>
                </a:highlight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404040"/>
              </a:highligh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742950" lvl="1" indent="-285750" defTabSz="913256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功能：翻转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灯状态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F8E085-2DDE-90DA-77A1-AA8E5FECECBA}"/>
              </a:ext>
            </a:extLst>
          </p:cNvPr>
          <p:cNvSpPr/>
          <p:nvPr/>
        </p:nvSpPr>
        <p:spPr>
          <a:xfrm>
            <a:off x="696010" y="1417513"/>
            <a:ext cx="2772953" cy="42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56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软件设计：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6C690F-D83F-E7E3-E000-2C10C39E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7513"/>
            <a:ext cx="48291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Three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外部中断的工作原理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外部中断触发条件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006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外部中断框图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98AAAD-F16B-5EF1-C518-1BE4D3F1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05" y="1040236"/>
            <a:ext cx="6991350" cy="5029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ACD70B-5E9F-2105-55CB-28A0301C593D}"/>
              </a:ext>
            </a:extLst>
          </p:cNvPr>
          <p:cNvSpPr txBox="1"/>
          <p:nvPr/>
        </p:nvSpPr>
        <p:spPr>
          <a:xfrm>
            <a:off x="1590750" y="2121963"/>
            <a:ext cx="28218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外部中断：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External Interrupt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触发条件：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上升沿触发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下降沿触发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双边沿触发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下拉输入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5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Four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外部中断的应用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按键扫描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36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86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片上外设资源、应用场景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片上外设工作原理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按键扫描、呼吸灯控制、温湿度传感器读取、光敏电阻数据读取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说明：</a:t>
            </a: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时间安排、课堂纪律、教材教具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3B8686-1826-A917-C502-E5784C362632}"/>
              </a:ext>
            </a:extLst>
          </p:cNvPr>
          <p:cNvGrpSpPr/>
          <p:nvPr/>
        </p:nvGrpSpPr>
        <p:grpSpPr>
          <a:xfrm>
            <a:off x="450676" y="871390"/>
            <a:ext cx="11068224" cy="4371215"/>
            <a:chOff x="450676" y="871390"/>
            <a:chExt cx="11068224" cy="4371215"/>
          </a:xfrm>
        </p:grpSpPr>
        <p:sp>
          <p:nvSpPr>
            <p:cNvPr id="4" name="išlïḍé">
              <a:extLst>
                <a:ext uri="{FF2B5EF4-FFF2-40B4-BE49-F238E27FC236}">
                  <a16:creationId xmlns:a16="http://schemas.microsoft.com/office/drawing/2014/main" id="{A17A4F82-2A50-8B02-09B0-A54BF427289F}"/>
                </a:ext>
              </a:extLst>
            </p:cNvPr>
            <p:cNvSpPr/>
            <p:nvPr/>
          </p:nvSpPr>
          <p:spPr>
            <a:xfrm>
              <a:off x="660400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íṧļïdé">
              <a:extLst>
                <a:ext uri="{FF2B5EF4-FFF2-40B4-BE49-F238E27FC236}">
                  <a16:creationId xmlns:a16="http://schemas.microsoft.com/office/drawing/2014/main" id="{A14FB847-03E5-5A1C-AE84-EE86F8055B83}"/>
                </a:ext>
              </a:extLst>
            </p:cNvPr>
            <p:cNvSpPr txBox="1"/>
            <p:nvPr/>
          </p:nvSpPr>
          <p:spPr>
            <a:xfrm>
              <a:off x="1590996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îšḷíḋé">
              <a:extLst>
                <a:ext uri="{FF2B5EF4-FFF2-40B4-BE49-F238E27FC236}">
                  <a16:creationId xmlns:a16="http://schemas.microsoft.com/office/drawing/2014/main" id="{CD097B64-ECC1-77CB-078B-1F3C32F9F52D}"/>
                </a:ext>
              </a:extLst>
            </p:cNvPr>
            <p:cNvSpPr/>
            <p:nvPr/>
          </p:nvSpPr>
          <p:spPr>
            <a:xfrm>
              <a:off x="876400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机械开关事件通知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î$ḻíḋe">
              <a:extLst>
                <a:ext uri="{FF2B5EF4-FFF2-40B4-BE49-F238E27FC236}">
                  <a16:creationId xmlns:a16="http://schemas.microsoft.com/office/drawing/2014/main" id="{0F87A58F-C458-4B36-E669-1F904CEF8FE2}"/>
                </a:ext>
              </a:extLst>
            </p:cNvPr>
            <p:cNvSpPr/>
            <p:nvPr/>
          </p:nvSpPr>
          <p:spPr>
            <a:xfrm>
              <a:off x="876400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如独立按键和矩阵键盘扫描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ṣḻidè">
              <a:extLst>
                <a:ext uri="{FF2B5EF4-FFF2-40B4-BE49-F238E27FC236}">
                  <a16:creationId xmlns:a16="http://schemas.microsoft.com/office/drawing/2014/main" id="{31E97D72-4BB2-F862-E63B-AC200C83CDE8}"/>
                </a:ext>
              </a:extLst>
            </p:cNvPr>
            <p:cNvSpPr/>
            <p:nvPr/>
          </p:nvSpPr>
          <p:spPr>
            <a:xfrm>
              <a:off x="3479503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íṡľíďê">
              <a:extLst>
                <a:ext uri="{FF2B5EF4-FFF2-40B4-BE49-F238E27FC236}">
                  <a16:creationId xmlns:a16="http://schemas.microsoft.com/office/drawing/2014/main" id="{F079D018-39E5-A7FC-046C-EC195033F306}"/>
                </a:ext>
              </a:extLst>
            </p:cNvPr>
            <p:cNvSpPr txBox="1"/>
            <p:nvPr/>
          </p:nvSpPr>
          <p:spPr>
            <a:xfrm>
              <a:off x="4410099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ïsḷídé">
              <a:extLst>
                <a:ext uri="{FF2B5EF4-FFF2-40B4-BE49-F238E27FC236}">
                  <a16:creationId xmlns:a16="http://schemas.microsoft.com/office/drawing/2014/main" id="{611D4CE6-EED1-8898-F90C-E803D049DD40}"/>
                </a:ext>
              </a:extLst>
            </p:cNvPr>
            <p:cNvSpPr/>
            <p:nvPr/>
          </p:nvSpPr>
          <p:spPr>
            <a:xfrm>
              <a:off x="3695503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传感器事件通知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iṥlîde">
              <a:extLst>
                <a:ext uri="{FF2B5EF4-FFF2-40B4-BE49-F238E27FC236}">
                  <a16:creationId xmlns:a16="http://schemas.microsoft.com/office/drawing/2014/main" id="{208FF00E-A837-35D1-5887-7C4744DE789A}"/>
                </a:ext>
              </a:extLst>
            </p:cNvPr>
            <p:cNvSpPr/>
            <p:nvPr/>
          </p:nvSpPr>
          <p:spPr>
            <a:xfrm>
              <a:off x="3695503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如三轴加速度传感器、某些照度传感器等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íṥ1iḑé">
              <a:extLst>
                <a:ext uri="{FF2B5EF4-FFF2-40B4-BE49-F238E27FC236}">
                  <a16:creationId xmlns:a16="http://schemas.microsoft.com/office/drawing/2014/main" id="{026FBBB3-19BD-F497-FFCD-D4F4EFC91322}"/>
                </a:ext>
              </a:extLst>
            </p:cNvPr>
            <p:cNvSpPr/>
            <p:nvPr/>
          </p:nvSpPr>
          <p:spPr>
            <a:xfrm>
              <a:off x="6298606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accent1">
                <a:alpha val="1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îšļïḓê">
              <a:extLst>
                <a:ext uri="{FF2B5EF4-FFF2-40B4-BE49-F238E27FC236}">
                  <a16:creationId xmlns:a16="http://schemas.microsoft.com/office/drawing/2014/main" id="{48677F9C-D74E-64D7-4434-33F664415DC4}"/>
                </a:ext>
              </a:extLst>
            </p:cNvPr>
            <p:cNvSpPr txBox="1"/>
            <p:nvPr/>
          </p:nvSpPr>
          <p:spPr>
            <a:xfrm>
              <a:off x="7229202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ïśḷiḑê">
              <a:extLst>
                <a:ext uri="{FF2B5EF4-FFF2-40B4-BE49-F238E27FC236}">
                  <a16:creationId xmlns:a16="http://schemas.microsoft.com/office/drawing/2014/main" id="{DC731CAF-BD7B-3B3C-33A1-26E9F73FC632}"/>
                </a:ext>
              </a:extLst>
            </p:cNvPr>
            <p:cNvSpPr/>
            <p:nvPr/>
          </p:nvSpPr>
          <p:spPr>
            <a:xfrm>
              <a:off x="6514606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网卡事件通知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1îḑe">
              <a:extLst>
                <a:ext uri="{FF2B5EF4-FFF2-40B4-BE49-F238E27FC236}">
                  <a16:creationId xmlns:a16="http://schemas.microsoft.com/office/drawing/2014/main" id="{2EE11AC9-1A03-CEEB-0954-633A8DE80713}"/>
                </a:ext>
              </a:extLst>
            </p:cNvPr>
            <p:cNvSpPr/>
            <p:nvPr/>
          </p:nvSpPr>
          <p:spPr>
            <a:xfrm>
              <a:off x="6514606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DM9051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w5500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网卡等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îś1ídê">
              <a:extLst>
                <a:ext uri="{FF2B5EF4-FFF2-40B4-BE49-F238E27FC236}">
                  <a16:creationId xmlns:a16="http://schemas.microsoft.com/office/drawing/2014/main" id="{9F1F140C-9EDE-D3EF-881B-FCE3F2AB0317}"/>
                </a:ext>
              </a:extLst>
            </p:cNvPr>
            <p:cNvSpPr/>
            <p:nvPr/>
          </p:nvSpPr>
          <p:spPr>
            <a:xfrm>
              <a:off x="9117708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ṥļïďé">
              <a:extLst>
                <a:ext uri="{FF2B5EF4-FFF2-40B4-BE49-F238E27FC236}">
                  <a16:creationId xmlns:a16="http://schemas.microsoft.com/office/drawing/2014/main" id="{45250C0E-5090-7162-811A-FF345E86D05B}"/>
                </a:ext>
              </a:extLst>
            </p:cNvPr>
            <p:cNvSpPr txBox="1"/>
            <p:nvPr/>
          </p:nvSpPr>
          <p:spPr>
            <a:xfrm>
              <a:off x="10048304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ísḷîďe">
              <a:extLst>
                <a:ext uri="{FF2B5EF4-FFF2-40B4-BE49-F238E27FC236}">
                  <a16:creationId xmlns:a16="http://schemas.microsoft.com/office/drawing/2014/main" id="{A3E5537F-7B07-7708-9C95-31E3AE0A9A59}"/>
                </a:ext>
              </a:extLst>
            </p:cNvPr>
            <p:cNvSpPr/>
            <p:nvPr/>
          </p:nvSpPr>
          <p:spPr>
            <a:xfrm>
              <a:off x="9244668" y="4005785"/>
              <a:ext cx="214758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存储器读写事件通知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íšľiḑê">
              <a:extLst>
                <a:ext uri="{FF2B5EF4-FFF2-40B4-BE49-F238E27FC236}">
                  <a16:creationId xmlns:a16="http://schemas.microsoft.com/office/drawing/2014/main" id="{62F0714F-49D6-8F64-F456-8B0C7DBF892E}"/>
                </a:ext>
              </a:extLst>
            </p:cNvPr>
            <p:cNvSpPr/>
            <p:nvPr/>
          </p:nvSpPr>
          <p:spPr>
            <a:xfrm>
              <a:off x="9333708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外接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Flash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芯片的读写等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ḻíḑê">
              <a:extLst>
                <a:ext uri="{FF2B5EF4-FFF2-40B4-BE49-F238E27FC236}">
                  <a16:creationId xmlns:a16="http://schemas.microsoft.com/office/drawing/2014/main" id="{F3E7CA7D-DCCC-5BDE-6C17-F3E9C67C97A1}"/>
                </a:ext>
              </a:extLst>
            </p:cNvPr>
            <p:cNvSpPr/>
            <p:nvPr/>
          </p:nvSpPr>
          <p:spPr>
            <a:xfrm>
              <a:off x="1357968" y="1615395"/>
              <a:ext cx="5540924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---------------------------------------------------------------------------</a:t>
              </a:r>
            </a:p>
          </p:txBody>
        </p:sp>
        <p:sp>
          <p:nvSpPr>
            <p:cNvPr id="21" name="iṥḻiḍè">
              <a:extLst>
                <a:ext uri="{FF2B5EF4-FFF2-40B4-BE49-F238E27FC236}">
                  <a16:creationId xmlns:a16="http://schemas.microsoft.com/office/drawing/2014/main" id="{CFDD3338-E0CC-4BAF-EA8E-0A6902C61ECF}"/>
                </a:ext>
              </a:extLst>
            </p:cNvPr>
            <p:cNvSpPr/>
            <p:nvPr/>
          </p:nvSpPr>
          <p:spPr>
            <a:xfrm>
              <a:off x="1357966" y="929947"/>
              <a:ext cx="5540924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zh-CN" altLang="en-US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外部中断应用场景</a:t>
              </a:r>
              <a:endParaRPr kumimoji="1"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îṡḷïďè" descr="前引号">
              <a:extLst>
                <a:ext uri="{FF2B5EF4-FFF2-40B4-BE49-F238E27FC236}">
                  <a16:creationId xmlns:a16="http://schemas.microsoft.com/office/drawing/2014/main" id="{07629EFE-99FA-D7B0-64BD-A46E133A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73228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外部中断实验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按键扫描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946B81E4-1751-0FDF-F22D-F96C0577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704" y="2705190"/>
            <a:ext cx="4514286" cy="144761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894951C-F8AF-81BA-8302-382A043FD2AD}"/>
              </a:ext>
            </a:extLst>
          </p:cNvPr>
          <p:cNvGrpSpPr/>
          <p:nvPr/>
        </p:nvGrpSpPr>
        <p:grpSpPr>
          <a:xfrm>
            <a:off x="696010" y="1417513"/>
            <a:ext cx="5659832" cy="3062251"/>
            <a:chOff x="838622" y="1636275"/>
            <a:chExt cx="10513169" cy="306225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CE4389-99D4-52A3-9E21-219CA0F2A206}"/>
                </a:ext>
              </a:extLst>
            </p:cNvPr>
            <p:cNvSpPr/>
            <p:nvPr/>
          </p:nvSpPr>
          <p:spPr>
            <a:xfrm>
              <a:off x="838622" y="2046582"/>
              <a:ext cx="10513169" cy="2651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两个按键一端分别接入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Pin59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Pin60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两个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GPIO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，另一端均接地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按键按下时，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IO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口电平为低电平，因此需要将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GPIO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设置为上拉输入模式，当按键不被按下时，读取的状态为高电平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如果需要检测按下的事件，需要配置为下降沿触发；如果需要检测松开的事件，需要配置为上升沿触发；如果二者均需要检测，配置为双边沿触发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按键按下和松开时，会产生机械抖动，需要做消抖处理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D016A7-C953-11E5-333F-F9AB9436D636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驱动原理：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0E4E841-9829-4821-71BD-588B3E1336BA}"/>
              </a:ext>
            </a:extLst>
          </p:cNvPr>
          <p:cNvGrpSpPr/>
          <p:nvPr/>
        </p:nvGrpSpPr>
        <p:grpSpPr>
          <a:xfrm>
            <a:off x="696010" y="4756254"/>
            <a:ext cx="6350742" cy="737384"/>
            <a:chOff x="838622" y="1636275"/>
            <a:chExt cx="10513169" cy="73738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C601087-47DE-052B-EC3B-52B90E283581}"/>
                </a:ext>
              </a:extLst>
            </p:cNvPr>
            <p:cNvSpPr/>
            <p:nvPr/>
          </p:nvSpPr>
          <p:spPr>
            <a:xfrm>
              <a:off x="838622" y="2046582"/>
              <a:ext cx="10513169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https://python.quectel.com/wiki/#/zh-cn/api/QuecPythonClasslib?id=extint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2A37C5-7494-AA96-7595-BD0D0B20C977}"/>
                </a:ext>
              </a:extLst>
            </p:cNvPr>
            <p:cNvSpPr/>
            <p:nvPr/>
          </p:nvSpPr>
          <p:spPr>
            <a:xfrm>
              <a:off x="838622" y="1636275"/>
              <a:ext cx="5150776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外部中断操作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API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00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外部中断实验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按键扫描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6253A8-ED61-2806-D345-E1FA42924053}"/>
              </a:ext>
            </a:extLst>
          </p:cNvPr>
          <p:cNvGrpSpPr/>
          <p:nvPr/>
        </p:nvGrpSpPr>
        <p:grpSpPr>
          <a:xfrm>
            <a:off x="696009" y="1417513"/>
            <a:ext cx="6839324" cy="5363160"/>
            <a:chOff x="838622" y="1636275"/>
            <a:chExt cx="10513169" cy="57530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D7F3461-6CA3-D5A5-E91F-74F506EACD7F}"/>
                </a:ext>
              </a:extLst>
            </p:cNvPr>
            <p:cNvSpPr/>
            <p:nvPr/>
          </p:nvSpPr>
          <p:spPr>
            <a:xfrm>
              <a:off x="838622" y="2046582"/>
              <a:ext cx="10513169" cy="5342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用户接口定义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400" b="0" dirty="0">
                  <a:solidFill>
                    <a:srgbClr val="4EC9B0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Key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pin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level_on_pressed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cared_event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event_cb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404040"/>
                  </a:highlight>
                  <a:latin typeface="Consolas" panose="020B0609020204030204" pitchFamily="49" charset="0"/>
                </a:rPr>
                <a:t>)</a:t>
              </a:r>
            </a:p>
            <a:p>
              <a:pPr marL="742950" lvl="1" indent="-285750" defTabSz="913256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Key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：按键类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pin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：按键的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gpio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引脚编号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level_on_pressed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：按键按下时的电平，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0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或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cared_event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：关心的按键事件，包括按下和释放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.</a:t>
              </a:r>
            </a:p>
            <a:p>
              <a:pPr marL="742950" lvl="1" indent="-285750" defTabSz="913256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event_cb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：按键事件回调函数，所有的按键事件通过该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cb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通知用户。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lvl="1"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要求：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软件接口能兼容不同的独立按键检测电路。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用户只需创建按键对象，并实现事件回调函数即可。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Font typeface="+mj-lt"/>
                <a:buAutoNum type="arabicPeriod" startAt="2"/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设计思路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通过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外部中断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检测按键是否按下。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742950" lvl="1" indent="-285750" defTabSz="913256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当电路设计为按键按下是低电平时，外部中断设置为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上拉输入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，此时：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1200150" lvl="2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若用户关心按键按下的事件，设置外部中断的触发模式为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下降沿触发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1200150" lvl="2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若用户关心按键释放的事件，设置外部中断的触发模式为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上升沿触发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1200150" lvl="2" indent="-285750" defTabSz="913256">
                <a:lnSpc>
                  <a:spcPct val="12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若用户同时关心按键按下和释放的事件，设置外部中断的触发模式为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双边沿触发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 startAt="2"/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A31495-FC84-2049-CD85-DC3B7A9127E2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软件设计：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90BB320-B5E4-A819-74C6-AF9CB1446B41}"/>
              </a:ext>
            </a:extLst>
          </p:cNvPr>
          <p:cNvSpPr/>
          <p:nvPr/>
        </p:nvSpPr>
        <p:spPr>
          <a:xfrm>
            <a:off x="6527800" y="1104247"/>
            <a:ext cx="5511799" cy="342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当电路设计为按键按下是高电平时，外部中断设置为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下拉输入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，此时：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1200150" lvl="2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若用户关心按键按下的事件，设置外部中断的触发模式为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上升沿触发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1200150" lvl="2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若用户关心按键释放的事件，设置外部中断的触发模式为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下降沿触发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1200150" lvl="2" indent="-285750" defTabSz="913256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若用户同时关心按键按下和释放的事件，设置外部中断的触发模式为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双边沿触发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在外部中断的回调函数中做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消抖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处理，并根据用户关心的按键事件和当前按键状态，将用户关心并且已发生的事件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发送到消息队列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  <a:p>
            <a:pPr marL="742950" lvl="1" indent="-285750" defTabSz="913256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在一个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专门的线程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中，等待队列中的消息，有消息到来，则调用用户注册的事件回调函数，将事件</a:t>
            </a:r>
            <a:r>
              <a:rPr lang="zh-CN" altLang="en-US" sz="14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通知给上层应用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8709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外部中断实验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按键扫描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004FD-7154-C596-B3FA-FBA6CF2C0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00"/>
          <a:stretch/>
        </p:blipFill>
        <p:spPr>
          <a:xfrm>
            <a:off x="523875" y="1664208"/>
            <a:ext cx="5572125" cy="3730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130E78-D7D8-48E9-05E6-70657F143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00"/>
          <a:stretch/>
        </p:blipFill>
        <p:spPr>
          <a:xfrm>
            <a:off x="6096000" y="1965960"/>
            <a:ext cx="5572125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0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698223"/>
            <a:ext cx="9361040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的输入输出模式：上拉、下拉、浮空、模拟、推挽、开漏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灯的驱动原理和代码实现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外部中断的触发方式：上升沿、下降沿、双边沿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按键扫描的驱动原理和代码实现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课后作业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933115"/>
            <a:ext cx="9361040" cy="73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在课件示例的基础上，实现按键长按检测功能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4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2" y="1839688"/>
            <a:ext cx="6987831" cy="3593445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第一章 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及外部中断原理与应用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FA0505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第二章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第三章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第四章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第五章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第六章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One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的工作原理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电路结构与输入输出模式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的电路结构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9B54C6F2-359E-1B6D-136E-B389A11B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3" y="1781380"/>
            <a:ext cx="6266667" cy="32952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BEDAA3-C038-6C19-1583-B8F757D09B2E}"/>
              </a:ext>
            </a:extLst>
          </p:cNvPr>
          <p:cNvSpPr txBox="1"/>
          <p:nvPr/>
        </p:nvSpPr>
        <p:spPr>
          <a:xfrm>
            <a:off x="1590750" y="2121963"/>
            <a:ext cx="28218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General-purpose input/output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下拉输入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浮空输入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模拟输入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输出模式：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推挽输出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开漏输出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7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上拉输入与下拉输入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F913C5-75FA-1DBA-FC0F-FBE12273CB7C}"/>
              </a:ext>
            </a:extLst>
          </p:cNvPr>
          <p:cNvGrpSpPr/>
          <p:nvPr/>
        </p:nvGrpSpPr>
        <p:grpSpPr>
          <a:xfrm>
            <a:off x="436056" y="1356064"/>
            <a:ext cx="7818175" cy="4145872"/>
            <a:chOff x="436056" y="1356064"/>
            <a:chExt cx="7818175" cy="4145872"/>
          </a:xfrm>
        </p:grpSpPr>
        <p:pic>
          <p:nvPicPr>
            <p:cNvPr id="3" name="图片 2" descr="图示&#10;&#10;描述已自动生成">
              <a:extLst>
                <a:ext uri="{FF2B5EF4-FFF2-40B4-BE49-F238E27FC236}">
                  <a16:creationId xmlns:a16="http://schemas.microsoft.com/office/drawing/2014/main" id="{7DA36D6D-23F9-1BDD-4BA7-1D1D4C0BB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4" t="2956" b="5217"/>
            <a:stretch/>
          </p:blipFill>
          <p:spPr>
            <a:xfrm>
              <a:off x="436056" y="1356064"/>
              <a:ext cx="7818175" cy="414587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A522362-3E64-218E-5D48-1CC89B2A8739}"/>
                </a:ext>
              </a:extLst>
            </p:cNvPr>
            <p:cNvSpPr/>
            <p:nvPr/>
          </p:nvSpPr>
          <p:spPr>
            <a:xfrm>
              <a:off x="6023295" y="2281805"/>
              <a:ext cx="1317072" cy="3775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下拉电阻</a:t>
              </a:r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A396379-0B1F-608E-507B-BD2634E29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788" y="2512381"/>
              <a:ext cx="426129" cy="5504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8087557" y="1693190"/>
            <a:ext cx="37996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上拉电阻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集成在芯片内部，当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口悬空时，可读取到高电平。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下拉电阻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集成在芯片内部，当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口悬空时，可读取到低电平。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上拉还是下拉，由软件配置寄存器来确定。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应用场景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按键扫描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25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9E3CDDC-5FB7-CA12-A53B-4C1CD9C1F246}"/>
              </a:ext>
            </a:extLst>
          </p:cNvPr>
          <p:cNvGrpSpPr/>
          <p:nvPr/>
        </p:nvGrpSpPr>
        <p:grpSpPr>
          <a:xfrm>
            <a:off x="436056" y="1356064"/>
            <a:ext cx="7818175" cy="4145872"/>
            <a:chOff x="436056" y="1356064"/>
            <a:chExt cx="7818175" cy="4145872"/>
          </a:xfrm>
        </p:grpSpPr>
        <p:pic>
          <p:nvPicPr>
            <p:cNvPr id="6" name="图片 5" descr="图示&#10;&#10;描述已自动生成">
              <a:extLst>
                <a:ext uri="{FF2B5EF4-FFF2-40B4-BE49-F238E27FC236}">
                  <a16:creationId xmlns:a16="http://schemas.microsoft.com/office/drawing/2014/main" id="{3DDFBD10-6E52-04C7-2D1F-C7DB97F58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4" t="2956" b="5217"/>
            <a:stretch/>
          </p:blipFill>
          <p:spPr>
            <a:xfrm>
              <a:off x="436056" y="1356064"/>
              <a:ext cx="7818175" cy="414587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FC10DAE-45F4-E787-FC01-154272207355}"/>
                </a:ext>
              </a:extLst>
            </p:cNvPr>
            <p:cNvSpPr/>
            <p:nvPr/>
          </p:nvSpPr>
          <p:spPr>
            <a:xfrm>
              <a:off x="6023295" y="2281805"/>
              <a:ext cx="1317072" cy="3775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下拉电阻</a:t>
              </a:r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C570FF0-B79D-B4A2-41D5-C8C9E32A6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788" y="2512381"/>
              <a:ext cx="426129" cy="5504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8087557" y="1356064"/>
            <a:ext cx="37996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钳位二极管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假设上下两个二极管为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，二极管的导通电压为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口电压标记为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&gt;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DD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+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导通，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截止，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被限制在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DD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&lt;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截止，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导通，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被限制在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–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≤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≤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DD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+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均截止，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就是当前值。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因此，无论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的电压过高还是过低，由于钳位二极管的作用，其值始终在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DD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+ 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之间。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但是，当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值太高或太低时，会导致二极管过流，烧坏器件。实际使用时仍然要确保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电压值在合适的范围内。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CE74A-EF66-0D26-E26E-299D3DAF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上拉输入与下拉输入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6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6140268-F96F-4C8E-9E78-EA2DCF6A68CF}"/>
              </a:ext>
            </a:extLst>
          </p:cNvPr>
          <p:cNvGrpSpPr/>
          <p:nvPr/>
        </p:nvGrpSpPr>
        <p:grpSpPr>
          <a:xfrm>
            <a:off x="436056" y="1356064"/>
            <a:ext cx="7818175" cy="4145872"/>
            <a:chOff x="436056" y="1356064"/>
            <a:chExt cx="7818175" cy="4145872"/>
          </a:xfrm>
        </p:grpSpPr>
        <p:pic>
          <p:nvPicPr>
            <p:cNvPr id="10" name="图片 9" descr="图示&#10;&#10;描述已自动生成">
              <a:extLst>
                <a:ext uri="{FF2B5EF4-FFF2-40B4-BE49-F238E27FC236}">
                  <a16:creationId xmlns:a16="http://schemas.microsoft.com/office/drawing/2014/main" id="{350F1A81-68A6-2AEE-3B8B-3E8EC6309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4" t="2956" b="5217"/>
            <a:stretch/>
          </p:blipFill>
          <p:spPr>
            <a:xfrm>
              <a:off x="436056" y="1356064"/>
              <a:ext cx="7818175" cy="414587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4AC1D9-D594-1EB7-FC28-6EA5CDF8126D}"/>
                </a:ext>
              </a:extLst>
            </p:cNvPr>
            <p:cNvSpPr/>
            <p:nvPr/>
          </p:nvSpPr>
          <p:spPr>
            <a:xfrm>
              <a:off x="6023295" y="2281805"/>
              <a:ext cx="1317072" cy="3775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下拉电阻</a:t>
              </a:r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A5DB71A-E57C-A7DF-3F5B-801484A07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788" y="2512381"/>
              <a:ext cx="426129" cy="5504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8087557" y="1356064"/>
            <a:ext cx="379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施密特触发器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955D7-9834-0BD9-2D8A-E66BBE76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57" y="1929468"/>
            <a:ext cx="3411147" cy="22148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349EE0-DEB9-2021-3C01-C653C9FEC6E4}"/>
              </a:ext>
            </a:extLst>
          </p:cNvPr>
          <p:cNvSpPr txBox="1"/>
          <p:nvPr/>
        </p:nvSpPr>
        <p:spPr>
          <a:xfrm>
            <a:off x="8087557" y="4315465"/>
            <a:ext cx="3799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大于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输出为高电平；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 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</a:t>
            </a:r>
            <a:r>
              <a:rPr lang="en-US" altLang="zh-CN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输出为低电平。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目的：将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口输入的电压转化为规则的数字信号，有效防止中间电压状态及电压的波动对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电平读取的影响。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4A22179-8CAF-F6A2-0F3E-501E109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上拉输入与下拉输入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输入模式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浮空输入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91A1B8-510B-C10D-F8C7-9F6ECE6DA0D9}"/>
              </a:ext>
            </a:extLst>
          </p:cNvPr>
          <p:cNvSpPr txBox="1"/>
          <p:nvPr/>
        </p:nvSpPr>
        <p:spPr>
          <a:xfrm>
            <a:off x="8087557" y="2708258"/>
            <a:ext cx="3799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浮空输入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无上下拉电阻；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口的电平状态完全由外部输入决定。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23E04F83-CED2-0B24-14FB-785E5B0E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4" y="1322019"/>
            <a:ext cx="7516088" cy="42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1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78041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7804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5917</TotalTime>
  <Words>1507</Words>
  <Application>Microsoft Office PowerPoint</Application>
  <PresentationFormat>宽屏</PresentationFormat>
  <Paragraphs>212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微软雅黑</vt:lpstr>
      <vt:lpstr>等线</vt:lpstr>
      <vt:lpstr>黑体</vt:lpstr>
      <vt:lpstr>Arial</vt:lpstr>
      <vt:lpstr>Arial Black</vt:lpstr>
      <vt:lpstr>Calibri</vt:lpstr>
      <vt:lpstr>Calibri Light</vt:lpstr>
      <vt:lpstr>Consolas</vt:lpstr>
      <vt:lpstr>Wingdings</vt:lpstr>
      <vt:lpstr>Office Theme</vt:lpstr>
      <vt:lpstr>PowerPoint 演示文稿</vt:lpstr>
      <vt:lpstr>学习目标</vt:lpstr>
      <vt:lpstr>PowerPoint 演示文稿</vt:lpstr>
      <vt:lpstr>GPIO的工作原理</vt:lpstr>
      <vt:lpstr>GPIO的电路结构</vt:lpstr>
      <vt:lpstr>GPIO输入模式——上拉输入与下拉输入</vt:lpstr>
      <vt:lpstr>GPIO输入模式——上拉输入与下拉输入</vt:lpstr>
      <vt:lpstr>GPIO输入模式——上拉输入与下拉输入</vt:lpstr>
      <vt:lpstr>GPIO输入模式——浮空输入</vt:lpstr>
      <vt:lpstr>GPIO输入模式——模拟输入</vt:lpstr>
      <vt:lpstr>GPIO输出模式——推挽输出</vt:lpstr>
      <vt:lpstr>GPIO输出模式——开漏输出</vt:lpstr>
      <vt:lpstr>GPIO的应用</vt:lpstr>
      <vt:lpstr>PowerPoint 演示文稿</vt:lpstr>
      <vt:lpstr>GPIO实验——LED灯开关控制</vt:lpstr>
      <vt:lpstr>GPIO实验——LED灯开关控制</vt:lpstr>
      <vt:lpstr>外部中断的工作原理</vt:lpstr>
      <vt:lpstr>外部中断框图</vt:lpstr>
      <vt:lpstr>外部中断的应用</vt:lpstr>
      <vt:lpstr>PowerPoint 演示文稿</vt:lpstr>
      <vt:lpstr>外部中断实验——按键扫描</vt:lpstr>
      <vt:lpstr>外部中断实验——按键扫描</vt:lpstr>
      <vt:lpstr>外部中断实验——按键扫描</vt:lpstr>
      <vt:lpstr>课程总结</vt:lpstr>
      <vt:lpstr>课程答疑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Chavis Chen(陈驰)</cp:lastModifiedBy>
  <cp:revision>249</cp:revision>
  <dcterms:created xsi:type="dcterms:W3CDTF">2021-02-08T10:25:27Z</dcterms:created>
  <dcterms:modified xsi:type="dcterms:W3CDTF">2022-09-14T07:54:28Z</dcterms:modified>
</cp:coreProperties>
</file>